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62" r:id="rId5"/>
    <p:sldId id="263" r:id="rId6"/>
    <p:sldId id="261" r:id="rId7"/>
    <p:sldId id="266" r:id="rId8"/>
    <p:sldId id="293" r:id="rId9"/>
    <p:sldId id="296" r:id="rId10"/>
    <p:sldId id="292" r:id="rId11"/>
    <p:sldId id="294" r:id="rId12"/>
    <p:sldId id="295" r:id="rId13"/>
    <p:sldId id="303" r:id="rId14"/>
    <p:sldId id="301" r:id="rId15"/>
    <p:sldId id="302" r:id="rId16"/>
    <p:sldId id="270" r:id="rId17"/>
  </p:sldIdLst>
  <p:sldSz cx="12192000" cy="6858000"/>
  <p:notesSz cx="6858000" cy="9144000"/>
  <p:embeddedFontLst>
    <p:embeddedFont>
      <p:font typeface="Noto Sans Mono CJK TC Regular" panose="020B0500000000000000" charset="-120"/>
      <p:regular r:id="rId21"/>
    </p:embeddedFont>
    <p:embeddedFont>
      <p:font typeface="Source Code Pro Medium" panose="020B0309030403020204" pitchFamily="49" charset="0"/>
      <p:regular r:id="rId22"/>
    </p:embeddedFont>
    <p:embeddedFont>
      <p:font typeface="HanyiSentyTang" panose="02000500000000000000" pitchFamily="2" charset="-12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微軟正黑體" panose="020B0604030504040204" pitchFamily="34" charset="-120"/>
      <p:regular r:id="rId28"/>
    </p:embeddedFont>
    <p:embeddedFont>
      <p:font typeface="Calibri Light" panose="020F0302020204030204" charset="0"/>
      <p:regular r:id="rId29"/>
      <p:italic r:id="rId30"/>
    </p:embeddedFont>
    <p:embeddedFont>
      <p:font typeface="新細明體" panose="02020500000000000000" charset="-12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2F28"/>
    <a:srgbClr val="DED7BA"/>
    <a:srgbClr val="614F4D"/>
    <a:srgbClr val="23272E"/>
    <a:srgbClr val="1D2025"/>
    <a:srgbClr val="DA908A"/>
    <a:srgbClr val="202938"/>
    <a:srgbClr val="45312A"/>
    <a:srgbClr val="3A2F2E"/>
    <a:srgbClr val="0F3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24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645"/>
            <a:ext cx="9144000" cy="1270635"/>
          </a:xfrm>
        </p:spPr>
        <p:txBody>
          <a:bodyPr/>
          <a:lstStyle/>
          <a:p>
            <a:r>
              <a:rPr lang="zh-TW" altLang="en-US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前端專題提案報告</a:t>
            </a:r>
            <a:endParaRPr lang="zh-TW" altLang="en-US" b="1" dirty="0">
              <a:ln>
                <a:noFill/>
              </a:ln>
              <a:solidFill>
                <a:schemeClr val="bg1"/>
              </a:solidFill>
              <a:effectLst>
                <a:outerShdw blurRad="50800" dist="101600" dir="5400000" algn="t" rotWithShape="0">
                  <a:prstClr val="black">
                    <a:alpha val="40000"/>
                  </a:prst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735" y="5431790"/>
            <a:ext cx="3737610" cy="927735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主題 /</a:t>
            </a:r>
            <a:r>
              <a:rPr lang="en-US" altLang="zh-TW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書彙齋 </a:t>
            </a:r>
            <a:endParaRPr lang="zh-TW" altLang="en-US" b="1" dirty="0">
              <a:solidFill>
                <a:schemeClr val="tx1"/>
              </a:solidFill>
              <a:latin typeface="Noto Sans TC" panose="020B0800000000000000" pitchFamily="34" charset="-120"/>
              <a:ea typeface="Noto Sans TC" panose="020B0800000000000000" pitchFamily="34" charset="-120"/>
              <a:cs typeface="+mj-cs"/>
            </a:endParaRPr>
          </a:p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報告者 / 18-丁予情</a:t>
            </a:r>
            <a:endParaRPr lang="zh-TW" altLang="en-US" b="1" dirty="0">
              <a:solidFill>
                <a:schemeClr val="tx1"/>
              </a:solidFill>
              <a:latin typeface="Noto Sans TC" panose="020B0800000000000000" pitchFamily="34" charset="-120"/>
              <a:ea typeface="Noto Sans TC" panose="020B0800000000000000" pitchFamily="34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r>
              <a:rPr lang="en-US" altLang="zh-TW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---</a:t>
            </a:r>
            <a:r>
              <a:rPr lang="zh-TW" altLang="en-US" sz="6000" dirty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後</a:t>
            </a:r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臺</a:t>
            </a:r>
            <a:endParaRPr lang="zh-TW" altLang="en-US" sz="6000" dirty="0">
              <a:solidFill>
                <a:schemeClr val="bg1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004695"/>
            <a:ext cx="4495800" cy="379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50" y="3152011"/>
            <a:ext cx="12192000" cy="274320"/>
          </a:xfrm>
          <a:prstGeom prst="rect">
            <a:avLst/>
          </a:prstGeom>
        </p:spPr>
      </p:pic>
      <p:sp>
        <p:nvSpPr>
          <p:cNvPr id="10" name="文字方塊 6"/>
          <p:cNvSpPr txBox="1"/>
          <p:nvPr/>
        </p:nvSpPr>
        <p:spPr>
          <a:xfrm>
            <a:off x="1684020" y="2386965"/>
            <a:ext cx="252285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在每個頁面加上動畫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2"/>
          <p:cNvSpPr txBox="1"/>
          <p:nvPr/>
        </p:nvSpPr>
        <p:spPr>
          <a:xfrm>
            <a:off x="1563370" y="1624965"/>
            <a:ext cx="1635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轉場動畫</a:t>
            </a:r>
            <a:endPara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3199130" y="167068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router-view class 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4399280" y="2386965"/>
            <a:ext cx="3209290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scrollBehavior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網頁最上方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1684020" y="4632325"/>
            <a:ext cx="165290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vuetify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2"/>
          <p:cNvSpPr txBox="1"/>
          <p:nvPr/>
        </p:nvSpPr>
        <p:spPr>
          <a:xfrm>
            <a:off x="1563370" y="3870325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v-data-table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6"/>
          <p:cNvSpPr txBox="1"/>
          <p:nvPr/>
        </p:nvSpPr>
        <p:spPr>
          <a:xfrm>
            <a:off x="3970655" y="3916680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陣列、物件取得資料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6"/>
          <p:cNvSpPr txBox="1"/>
          <p:nvPr/>
        </p:nvSpPr>
        <p:spPr>
          <a:xfrm>
            <a:off x="3546475" y="4632325"/>
            <a:ext cx="165290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console.log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1684020" y="2386965"/>
            <a:ext cx="252285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調整中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endParaRPr lang="en-US" altLang="zh-TW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2"/>
          <p:cNvSpPr txBox="1"/>
          <p:nvPr/>
        </p:nvSpPr>
        <p:spPr>
          <a:xfrm>
            <a:off x="1563370" y="1624965"/>
            <a:ext cx="1635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*gsap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3199130" y="167068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scrollTrigger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捲動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63370" y="1624965"/>
            <a:ext cx="142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輪播圖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8650" y="3023870"/>
            <a:ext cx="7186295" cy="3280410"/>
          </a:xfrm>
          <a:prstGeom prst="rect">
            <a:avLst/>
          </a:prstGeom>
        </p:spPr>
      </p:pic>
      <p:sp>
        <p:nvSpPr>
          <p:cNvPr id="9" name="文字方塊 6"/>
          <p:cNvSpPr txBox="1"/>
          <p:nvPr/>
        </p:nvSpPr>
        <p:spPr>
          <a:xfrm>
            <a:off x="3199765" y="167068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插入左右圖片後，按鈕不能顯示在最上面</a:t>
            </a:r>
            <a:endPara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1884680" y="2296795"/>
            <a:ext cx="163639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兩層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swiper</a:t>
            </a:r>
            <a:endParaRPr lang="en-US" altLang="zh-TW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3703320" y="2296795"/>
            <a:ext cx="357695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上層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swiper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按鈕控制下層圖片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7532370" y="2296795"/>
            <a:ext cx="176720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一個新的問題</a:t>
            </a:r>
            <a:endParaRPr lang="zh-TW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63370" y="1624965"/>
            <a:ext cx="142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輪播圖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1867535" y="2305685"/>
            <a:ext cx="1323340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祥雲圖案</a:t>
            </a:r>
            <a:endParaRPr lang="zh-TW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7535" y="3048000"/>
            <a:ext cx="7997825" cy="34385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90875" y="169100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畫面銜接不順暢</a:t>
            </a:r>
            <a:endPara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4" y="1060110"/>
            <a:ext cx="10515600" cy="5132750"/>
          </a:xfrm>
        </p:spPr>
        <p:txBody>
          <a:bodyPr anchor="ctr" anchorCtr="0">
            <a:noAutofit/>
          </a:bodyPr>
          <a:lstStyle/>
          <a:p>
            <a:pPr algn="ctr"/>
            <a:r>
              <a:rPr lang="zh-TW" altLang="en-US" sz="28800" dirty="0" smtClean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完</a:t>
            </a:r>
            <a:endParaRPr lang="zh-TW" altLang="en-US" sz="288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目錄</a:t>
            </a:r>
            <a:endParaRPr lang="zh-TW" altLang="en-US" sz="60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10" y="1598295"/>
            <a:ext cx="3218815" cy="4351655"/>
          </a:xfrm>
        </p:spPr>
        <p:txBody>
          <a:bodyPr>
            <a:normAutofit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主題構想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網站架構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畫面配置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9" name="Picture 8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0" name="Picture 9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  <a:endParaRPr lang="zh-TW" altLang="en-US" sz="60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988434" y="1691005"/>
            <a:ext cx="4873343" cy="4351655"/>
          </a:xfrm>
        </p:spPr>
        <p:txBody>
          <a:bodyPr>
            <a:normAutofit fontScale="97500"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收藏字帖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分享練習的作品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客製化商品</a:t>
            </a: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7" name="Picture 6" descr="書"/>
          <p:cNvPicPr>
            <a:picLocks noChangeAspect="1"/>
          </p:cNvPicPr>
          <p:nvPr/>
        </p:nvPicPr>
        <p:blipFill>
          <a:blip r:embed="rId4">
            <a:lum bright="-18000" contrast="-6000"/>
          </a:blip>
          <a:stretch>
            <a:fillRect/>
          </a:stretch>
        </p:blipFill>
        <p:spPr>
          <a:xfrm>
            <a:off x="9465310" y="275590"/>
            <a:ext cx="2026285" cy="2026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310" y="2223135"/>
            <a:ext cx="1905635" cy="1880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b="1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  <a:endParaRPr lang="zh-TW" altLang="en-US" sz="6000" b="1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1870" y="1807845"/>
            <a:ext cx="5127625" cy="4351655"/>
          </a:xfrm>
        </p:spPr>
        <p:txBody>
          <a:bodyPr>
            <a:normAutofit/>
          </a:bodyPr>
          <a:lstStyle/>
          <a:p>
            <a:pPr marL="0" algn="dist">
              <a:lnSpc>
                <a:spcPct val="150000"/>
              </a:lnSpc>
              <a:buClrTx/>
              <a:buSzTx/>
              <a:buNone/>
            </a:pP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書彙齋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720" y="3160395"/>
            <a:ext cx="921385" cy="2631440"/>
            <a:chOff x="8984" y="4847"/>
            <a:chExt cx="1451" cy="4144"/>
          </a:xfrm>
        </p:grpSpPr>
        <p:sp>
          <p:nvSpPr>
            <p:cNvPr id="5" name="Text Box 4"/>
            <p:cNvSpPr txBox="1"/>
            <p:nvPr/>
          </p:nvSpPr>
          <p:spPr>
            <a:xfrm>
              <a:off x="9708" y="4847"/>
              <a:ext cx="727" cy="123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聚集</a:t>
              </a:r>
              <a:r>
                <a:rPr lang="en-US" dirty="0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。</a:t>
              </a:r>
              <a:endParaRPr lang="en-US" dirty="0">
                <a:solidFill>
                  <a:srgbClr val="614F4D"/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Mono CJK TC Regular" panose="020B0500000000000000" charset="-12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8984" y="4847"/>
              <a:ext cx="727" cy="414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相同種類聚集成的東西</a:t>
              </a:r>
              <a:r>
                <a:rPr 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。</a:t>
              </a:r>
              <a:endParaRPr lang="en-US" dirty="0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43685" y="3160395"/>
            <a:ext cx="1311169" cy="1463040"/>
            <a:chOff x="4633" y="4809"/>
            <a:chExt cx="2923" cy="2304"/>
          </a:xfrm>
        </p:grpSpPr>
        <p:sp>
          <p:nvSpPr>
            <p:cNvPr id="7" name="Text Box 6"/>
            <p:cNvSpPr txBox="1"/>
            <p:nvPr/>
          </p:nvSpPr>
          <p:spPr>
            <a:xfrm>
              <a:off x="6527" y="4809"/>
              <a:ext cx="1029" cy="23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成冊的著作。</a:t>
              </a:r>
              <a:endParaRPr lang="en-US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4633" y="4809"/>
              <a:ext cx="1029" cy="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寫。</a:t>
              </a:r>
              <a:endParaRPr lang="zh-TW" altLang="en-US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580" y="4809"/>
              <a:ext cx="1029" cy="12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字體。</a:t>
              </a:r>
              <a:endParaRPr lang="zh-TW" altLang="en-US" dirty="0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endParaR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8023840" y="3160395"/>
            <a:ext cx="461665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dirty="0" err="1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書房、學舍或商店的名稱</a:t>
            </a:r>
            <a:r>
              <a:rPr lang="en-US" dirty="0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。</a:t>
            </a:r>
            <a:endParaRPr lang="en-US" dirty="0">
              <a:solidFill>
                <a:srgbClr val="614F4D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Mono CJK TC Regular" panose="020B050000000000000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網站架構</a:t>
            </a:r>
            <a:endParaRPr lang="zh-TW" altLang="en-US" sz="60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2397" y="-208916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Noto Sans TC Black" panose="020B0A00000000000000" pitchFamily="34" charset="-120"/>
              </a:endParaRPr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Flowchart: Process 5"/>
          <p:cNvSpPr/>
          <p:nvPr/>
        </p:nvSpPr>
        <p:spPr>
          <a:xfrm>
            <a:off x="949325" y="2933064"/>
            <a:ext cx="641985" cy="2118493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129645" y="3088354"/>
            <a:ext cx="461665" cy="18341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前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首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頁</a:t>
            </a:r>
            <a:endParaRPr lang="zh-TW" altLang="en-US" b="1" dirty="0">
              <a:solidFill>
                <a:srgbClr val="DA908A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2075815" y="254889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2066290" y="321437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2075815" y="387985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ocess 17"/>
          <p:cNvSpPr/>
          <p:nvPr/>
        </p:nvSpPr>
        <p:spPr>
          <a:xfrm>
            <a:off x="2075815" y="454533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/>
          <p:cNvSpPr/>
          <p:nvPr/>
        </p:nvSpPr>
        <p:spPr>
          <a:xfrm>
            <a:off x="2075815" y="521081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6" idx="3"/>
            <a:endCxn id="10" idx="1"/>
          </p:cNvCxnSpPr>
          <p:nvPr/>
        </p:nvCxnSpPr>
        <p:spPr>
          <a:xfrm flipV="1">
            <a:off x="1591310" y="2809240"/>
            <a:ext cx="484505" cy="11830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6" idx="1"/>
          </p:cNvCxnSpPr>
          <p:nvPr/>
        </p:nvCxnSpPr>
        <p:spPr>
          <a:xfrm flipV="1">
            <a:off x="1591310" y="3474720"/>
            <a:ext cx="474980" cy="517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3"/>
          </p:cNvCxnSpPr>
          <p:nvPr/>
        </p:nvCxnSpPr>
        <p:spPr>
          <a:xfrm>
            <a:off x="1591310" y="3992311"/>
            <a:ext cx="484505" cy="1174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  <a:endCxn id="19" idx="1"/>
          </p:cNvCxnSpPr>
          <p:nvPr/>
        </p:nvCxnSpPr>
        <p:spPr>
          <a:xfrm>
            <a:off x="1591310" y="3992311"/>
            <a:ext cx="484505" cy="14788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3"/>
            <a:endCxn id="18" idx="1"/>
          </p:cNvCxnSpPr>
          <p:nvPr/>
        </p:nvCxnSpPr>
        <p:spPr>
          <a:xfrm>
            <a:off x="1591310" y="3992311"/>
            <a:ext cx="484505" cy="8133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294255" y="26250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精選字帖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284730" y="329057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書法入門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2294255" y="395605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作品</a:t>
            </a:r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分享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2294255" y="462153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2294255" y="528701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店家資訊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2" name="Flowchart: Process 31"/>
          <p:cNvSpPr/>
          <p:nvPr/>
        </p:nvSpPr>
        <p:spPr>
          <a:xfrm>
            <a:off x="4499903" y="1557534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4650081" y="1633734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草書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46" name="Flowchart: Process 31"/>
          <p:cNvSpPr/>
          <p:nvPr/>
        </p:nvSpPr>
        <p:spPr>
          <a:xfrm>
            <a:off x="1054294" y="1732915"/>
            <a:ext cx="2001422" cy="520700"/>
          </a:xfrm>
          <a:prstGeom prst="flowChartProcess">
            <a:avLst/>
          </a:prstGeom>
          <a:solidFill>
            <a:srgbClr val="1D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32"/>
          <p:cNvSpPr txBox="1"/>
          <p:nvPr/>
        </p:nvSpPr>
        <p:spPr>
          <a:xfrm>
            <a:off x="1204471" y="1809115"/>
            <a:ext cx="16891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登入｜註冊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49" name="肘形接點 48"/>
          <p:cNvCxnSpPr>
            <a:stCxn id="10" idx="3"/>
            <a:endCxn id="32" idx="1"/>
          </p:cNvCxnSpPr>
          <p:nvPr/>
        </p:nvCxnSpPr>
        <p:spPr>
          <a:xfrm flipV="1">
            <a:off x="3863975" y="1817884"/>
            <a:ext cx="635928" cy="99135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Process 31"/>
          <p:cNvSpPr/>
          <p:nvPr/>
        </p:nvSpPr>
        <p:spPr>
          <a:xfrm>
            <a:off x="6120226" y="262738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Process 33"/>
          <p:cNvSpPr/>
          <p:nvPr/>
        </p:nvSpPr>
        <p:spPr>
          <a:xfrm>
            <a:off x="6120226" y="322492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31"/>
          <p:cNvSpPr/>
          <p:nvPr/>
        </p:nvSpPr>
        <p:spPr>
          <a:xfrm>
            <a:off x="6120226" y="382245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33"/>
          <p:cNvSpPr/>
          <p:nvPr/>
        </p:nvSpPr>
        <p:spPr>
          <a:xfrm>
            <a:off x="6131565" y="441999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Box 34"/>
          <p:cNvSpPr txBox="1"/>
          <p:nvPr/>
        </p:nvSpPr>
        <p:spPr>
          <a:xfrm>
            <a:off x="6270404" y="270358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筆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0" name="Text Box 34"/>
          <p:cNvSpPr txBox="1"/>
          <p:nvPr/>
        </p:nvSpPr>
        <p:spPr>
          <a:xfrm>
            <a:off x="6270404" y="3318422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墨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1" name="Text Box 34"/>
          <p:cNvSpPr txBox="1"/>
          <p:nvPr/>
        </p:nvSpPr>
        <p:spPr>
          <a:xfrm>
            <a:off x="6270404" y="389611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紙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2" name="Text Box 34"/>
          <p:cNvSpPr txBox="1"/>
          <p:nvPr/>
        </p:nvSpPr>
        <p:spPr>
          <a:xfrm>
            <a:off x="6270404" y="4496191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字帖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64" name="肘形接點 63"/>
          <p:cNvCxnSpPr>
            <a:stCxn id="16" idx="3"/>
            <a:endCxn id="55" idx="1"/>
          </p:cNvCxnSpPr>
          <p:nvPr/>
        </p:nvCxnSpPr>
        <p:spPr>
          <a:xfrm flipV="1">
            <a:off x="3854450" y="2887736"/>
            <a:ext cx="2265776" cy="58698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16" idx="3"/>
            <a:endCxn id="56" idx="1"/>
          </p:cNvCxnSpPr>
          <p:nvPr/>
        </p:nvCxnSpPr>
        <p:spPr>
          <a:xfrm>
            <a:off x="3854450" y="3474720"/>
            <a:ext cx="2265776" cy="105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16" idx="3"/>
            <a:endCxn id="57" idx="1"/>
          </p:cNvCxnSpPr>
          <p:nvPr/>
        </p:nvCxnSpPr>
        <p:spPr>
          <a:xfrm>
            <a:off x="3854450" y="3474720"/>
            <a:ext cx="2265776" cy="6080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58" idx="1"/>
            <a:endCxn id="16" idx="3"/>
          </p:cNvCxnSpPr>
          <p:nvPr/>
        </p:nvCxnSpPr>
        <p:spPr>
          <a:xfrm rot="10800000">
            <a:off x="3854451" y="3474721"/>
            <a:ext cx="2277115" cy="120562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owchart: Process 5"/>
          <p:cNvSpPr/>
          <p:nvPr/>
        </p:nvSpPr>
        <p:spPr>
          <a:xfrm>
            <a:off x="7711520" y="1599522"/>
            <a:ext cx="641985" cy="2125715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80" name="Text Box 8"/>
          <p:cNvSpPr txBox="1"/>
          <p:nvPr/>
        </p:nvSpPr>
        <p:spPr>
          <a:xfrm>
            <a:off x="7869414" y="1754705"/>
            <a:ext cx="461665" cy="1815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 員</a:t>
            </a:r>
            <a:endParaRPr lang="zh-TW" altLang="en-US" b="1" dirty="0">
              <a:solidFill>
                <a:srgbClr val="DA908A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84" name="Flowchart: Process 9"/>
          <p:cNvSpPr/>
          <p:nvPr/>
        </p:nvSpPr>
        <p:spPr>
          <a:xfrm>
            <a:off x="8680172" y="1729655"/>
            <a:ext cx="521351" cy="186545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直線接點 88"/>
          <p:cNvCxnSpPr>
            <a:stCxn id="6" idx="0"/>
          </p:cNvCxnSpPr>
          <p:nvPr/>
        </p:nvCxnSpPr>
        <p:spPr>
          <a:xfrm flipV="1">
            <a:off x="1270318" y="2253616"/>
            <a:ext cx="6032" cy="679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lowchart: Process 31"/>
          <p:cNvSpPr/>
          <p:nvPr/>
        </p:nvSpPr>
        <p:spPr>
          <a:xfrm>
            <a:off x="9786025" y="1036834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 Box 32"/>
          <p:cNvSpPr txBox="1"/>
          <p:nvPr/>
        </p:nvSpPr>
        <p:spPr>
          <a:xfrm>
            <a:off x="9898753" y="1113034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上傳作品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3" name="Flowchart: Process 31"/>
          <p:cNvSpPr/>
          <p:nvPr/>
        </p:nvSpPr>
        <p:spPr>
          <a:xfrm>
            <a:off x="9786025" y="1631515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Box 32"/>
          <p:cNvSpPr txBox="1"/>
          <p:nvPr/>
        </p:nvSpPr>
        <p:spPr>
          <a:xfrm>
            <a:off x="9898753" y="1707715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收藏字帖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96" name="肘形接點 95"/>
          <p:cNvCxnSpPr>
            <a:stCxn id="84" idx="3"/>
            <a:endCxn id="91" idx="1"/>
          </p:cNvCxnSpPr>
          <p:nvPr/>
        </p:nvCxnSpPr>
        <p:spPr>
          <a:xfrm flipV="1">
            <a:off x="9201523" y="1297184"/>
            <a:ext cx="584502" cy="136519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接點 97"/>
          <p:cNvCxnSpPr>
            <a:stCxn id="84" idx="3"/>
            <a:endCxn id="93" idx="1"/>
          </p:cNvCxnSpPr>
          <p:nvPr/>
        </p:nvCxnSpPr>
        <p:spPr>
          <a:xfrm flipV="1">
            <a:off x="9201523" y="1891865"/>
            <a:ext cx="584502" cy="77051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79" idx="3"/>
            <a:endCxn id="84" idx="1"/>
          </p:cNvCxnSpPr>
          <p:nvPr/>
        </p:nvCxnSpPr>
        <p:spPr>
          <a:xfrm>
            <a:off x="8353505" y="2662380"/>
            <a:ext cx="326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Flowchart: Process 5"/>
          <p:cNvSpPr/>
          <p:nvPr/>
        </p:nvSpPr>
        <p:spPr>
          <a:xfrm>
            <a:off x="7712125" y="3832461"/>
            <a:ext cx="641985" cy="2394228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10" name="Text Box 8"/>
          <p:cNvSpPr txBox="1"/>
          <p:nvPr/>
        </p:nvSpPr>
        <p:spPr>
          <a:xfrm>
            <a:off x="7869761" y="3985959"/>
            <a:ext cx="461665" cy="20848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管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理 員</a:t>
            </a:r>
            <a:endParaRPr lang="zh-TW" altLang="en-US" b="1" dirty="0">
              <a:solidFill>
                <a:srgbClr val="DA908A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11" name="Flowchart: Process 9"/>
          <p:cNvSpPr/>
          <p:nvPr/>
        </p:nvSpPr>
        <p:spPr>
          <a:xfrm>
            <a:off x="8670012" y="3956049"/>
            <a:ext cx="531511" cy="2136405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 Box 26"/>
          <p:cNvSpPr txBox="1"/>
          <p:nvPr/>
        </p:nvSpPr>
        <p:spPr>
          <a:xfrm>
            <a:off x="8783958" y="4328288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增加刪除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13" name="直線接點 112"/>
          <p:cNvCxnSpPr>
            <a:stCxn id="109" idx="3"/>
            <a:endCxn id="111" idx="1"/>
          </p:cNvCxnSpPr>
          <p:nvPr/>
        </p:nvCxnSpPr>
        <p:spPr>
          <a:xfrm flipV="1">
            <a:off x="8354110" y="5024252"/>
            <a:ext cx="315902" cy="53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Flowchart: Process 31"/>
          <p:cNvSpPr/>
          <p:nvPr/>
        </p:nvSpPr>
        <p:spPr>
          <a:xfrm>
            <a:off x="9898051" y="4112677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 Box 32"/>
          <p:cNvSpPr txBox="1"/>
          <p:nvPr/>
        </p:nvSpPr>
        <p:spPr>
          <a:xfrm>
            <a:off x="10010779" y="4188877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26" name="Flowchart: Process 31"/>
          <p:cNvSpPr/>
          <p:nvPr/>
        </p:nvSpPr>
        <p:spPr>
          <a:xfrm>
            <a:off x="9898051" y="4700392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32"/>
          <p:cNvSpPr txBox="1"/>
          <p:nvPr/>
        </p:nvSpPr>
        <p:spPr>
          <a:xfrm>
            <a:off x="10010779" y="4776592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訂單管理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31" name="肘形接點 130"/>
          <p:cNvCxnSpPr>
            <a:stCxn id="112" idx="3"/>
            <a:endCxn id="121" idx="1"/>
          </p:cNvCxnSpPr>
          <p:nvPr/>
        </p:nvCxnSpPr>
        <p:spPr>
          <a:xfrm flipV="1">
            <a:off x="9245623" y="4364075"/>
            <a:ext cx="652428" cy="66017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肘形接點 134"/>
          <p:cNvCxnSpPr>
            <a:stCxn id="112" idx="3"/>
            <a:endCxn id="126" idx="1"/>
          </p:cNvCxnSpPr>
          <p:nvPr/>
        </p:nvCxnSpPr>
        <p:spPr>
          <a:xfrm flipV="1">
            <a:off x="9245623" y="4951790"/>
            <a:ext cx="652428" cy="7246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Process 18"/>
          <p:cNvSpPr/>
          <p:nvPr/>
        </p:nvSpPr>
        <p:spPr>
          <a:xfrm>
            <a:off x="2075815" y="591126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 Box 30"/>
          <p:cNvSpPr txBox="1"/>
          <p:nvPr/>
        </p:nvSpPr>
        <p:spPr>
          <a:xfrm>
            <a:off x="2294255" y="59874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客製專區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43" name="Flowchart: Process 31"/>
          <p:cNvSpPr/>
          <p:nvPr/>
        </p:nvSpPr>
        <p:spPr>
          <a:xfrm>
            <a:off x="9786025" y="2226196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 Box 32"/>
          <p:cNvSpPr txBox="1"/>
          <p:nvPr/>
        </p:nvSpPr>
        <p:spPr>
          <a:xfrm>
            <a:off x="9898753" y="2302396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46" name="肘形接點 145"/>
          <p:cNvCxnSpPr>
            <a:stCxn id="139" idx="1"/>
            <a:endCxn id="6" idx="3"/>
          </p:cNvCxnSpPr>
          <p:nvPr/>
        </p:nvCxnSpPr>
        <p:spPr>
          <a:xfrm rot="10800000">
            <a:off x="1591311" y="3992312"/>
            <a:ext cx="484505" cy="217929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肘形接點 147"/>
          <p:cNvCxnSpPr>
            <a:stCxn id="143" idx="1"/>
            <a:endCxn id="84" idx="3"/>
          </p:cNvCxnSpPr>
          <p:nvPr/>
        </p:nvCxnSpPr>
        <p:spPr>
          <a:xfrm rot="10800000" flipV="1">
            <a:off x="9201523" y="2486546"/>
            <a:ext cx="584502" cy="175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Flowchart: Process 31"/>
          <p:cNvSpPr/>
          <p:nvPr/>
        </p:nvSpPr>
        <p:spPr>
          <a:xfrm>
            <a:off x="9898051" y="5295424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 Box 32"/>
          <p:cNvSpPr txBox="1"/>
          <p:nvPr/>
        </p:nvSpPr>
        <p:spPr>
          <a:xfrm>
            <a:off x="10010779" y="5371624"/>
            <a:ext cx="131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會員管理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54" name="肘形接點 153"/>
          <p:cNvCxnSpPr>
            <a:stCxn id="151" idx="1"/>
            <a:endCxn id="112" idx="3"/>
          </p:cNvCxnSpPr>
          <p:nvPr/>
        </p:nvCxnSpPr>
        <p:spPr>
          <a:xfrm rot="10800000">
            <a:off x="9245623" y="5024252"/>
            <a:ext cx="652428" cy="52257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 Box 26"/>
          <p:cNvSpPr txBox="1"/>
          <p:nvPr/>
        </p:nvSpPr>
        <p:spPr>
          <a:xfrm>
            <a:off x="8789038" y="1966417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會員主頁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79" name="Flowchart: Process 31"/>
          <p:cNvSpPr/>
          <p:nvPr/>
        </p:nvSpPr>
        <p:spPr>
          <a:xfrm>
            <a:off x="4590753" y="4904407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 Box 34"/>
          <p:cNvSpPr txBox="1"/>
          <p:nvPr/>
        </p:nvSpPr>
        <p:spPr>
          <a:xfrm>
            <a:off x="4740931" y="4980607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卡片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81" name="Flowchart: Process 31"/>
          <p:cNvSpPr/>
          <p:nvPr/>
        </p:nvSpPr>
        <p:spPr>
          <a:xfrm>
            <a:off x="4590753" y="5531468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 Box 34"/>
          <p:cNvSpPr txBox="1"/>
          <p:nvPr/>
        </p:nvSpPr>
        <p:spPr>
          <a:xfrm>
            <a:off x="4740931" y="5607668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春聯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83" name="Flowchart: Process 31"/>
          <p:cNvSpPr/>
          <p:nvPr/>
        </p:nvSpPr>
        <p:spPr>
          <a:xfrm>
            <a:off x="4590753" y="6188390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 Box 34"/>
          <p:cNvSpPr txBox="1"/>
          <p:nvPr/>
        </p:nvSpPr>
        <p:spPr>
          <a:xfrm>
            <a:off x="4740931" y="6264590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商標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86" name="肘形接點 185"/>
          <p:cNvCxnSpPr>
            <a:stCxn id="139" idx="3"/>
            <a:endCxn id="179" idx="1"/>
          </p:cNvCxnSpPr>
          <p:nvPr/>
        </p:nvCxnSpPr>
        <p:spPr>
          <a:xfrm flipV="1">
            <a:off x="3863975" y="5164757"/>
            <a:ext cx="726778" cy="100685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肘形接點 187"/>
          <p:cNvCxnSpPr>
            <a:stCxn id="139" idx="3"/>
            <a:endCxn id="181" idx="1"/>
          </p:cNvCxnSpPr>
          <p:nvPr/>
        </p:nvCxnSpPr>
        <p:spPr>
          <a:xfrm flipV="1">
            <a:off x="3863975" y="5791818"/>
            <a:ext cx="726778" cy="3797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肘形接點 189"/>
          <p:cNvCxnSpPr>
            <a:stCxn id="139" idx="3"/>
            <a:endCxn id="183" idx="1"/>
          </p:cNvCxnSpPr>
          <p:nvPr/>
        </p:nvCxnSpPr>
        <p:spPr>
          <a:xfrm>
            <a:off x="3863975" y="6171610"/>
            <a:ext cx="726778" cy="27713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主題配色</a:t>
            </a:r>
            <a:endParaRPr lang="zh-TW" altLang="en-US" sz="6000" dirty="0">
              <a:solidFill>
                <a:schemeClr val="bg1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33575" y="2083435"/>
            <a:ext cx="75488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solidFill>
                  <a:srgbClr val="DED7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Color Lisa</a:t>
            </a:r>
            <a:endParaRPr lang="en-US" sz="2000" dirty="0" smtClean="0">
              <a:solidFill>
                <a:srgbClr val="DED7B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170"/>
          <a:stretch>
            <a:fillRect/>
          </a:stretch>
        </p:blipFill>
        <p:spPr>
          <a:xfrm>
            <a:off x="1933575" y="3500120"/>
            <a:ext cx="2886075" cy="1179830"/>
          </a:xfrm>
        </p:spPr>
      </p:pic>
      <p:pic>
        <p:nvPicPr>
          <p:cNvPr id="16" name="內容版面配置區 4" descr="畫面剪輯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00"/>
          <a:stretch>
            <a:fillRect/>
          </a:stretch>
        </p:blipFill>
        <p:spPr>
          <a:xfrm>
            <a:off x="6456680" y="3427095"/>
            <a:ext cx="2707005" cy="1325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r>
              <a:rPr lang="en-US" altLang="zh-TW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---</a:t>
            </a:r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前臺</a:t>
            </a:r>
            <a:endParaRPr lang="zh-TW" altLang="en-US" sz="6000" dirty="0">
              <a:solidFill>
                <a:schemeClr val="bg1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287" b="54030"/>
          <a:stretch>
            <a:fillRect/>
          </a:stretch>
        </p:blipFill>
        <p:spPr>
          <a:xfrm>
            <a:off x="1913255" y="2207895"/>
            <a:ext cx="3948430" cy="2966085"/>
          </a:xfrm>
          <a:prstGeom prst="rect">
            <a:avLst/>
          </a:prstGeom>
        </p:spPr>
      </p:pic>
      <p:pic>
        <p:nvPicPr>
          <p:cNvPr id="40" name="圖片 39" descr="畫面剪輯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46744"/>
          <a:stretch>
            <a:fillRect/>
          </a:stretch>
        </p:blipFill>
        <p:spPr>
          <a:xfrm>
            <a:off x="6929120" y="2073910"/>
            <a:ext cx="3674745" cy="3195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r>
              <a:rPr lang="en-US" altLang="zh-TW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---</a:t>
            </a:r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前臺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9" name="2A0C58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59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2276" y="1806432"/>
            <a:ext cx="7406206" cy="36327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63790" y="1931122"/>
            <a:ext cx="3494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影片遮罩：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video {</a:t>
            </a:r>
            <a:endParaRPr lang="en-US" altLang="zh-TW" sz="1600" dirty="0" smtClean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 mix-blend-mode</a:t>
            </a:r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: screen;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 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filter:brightness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(1.2);</a:t>
            </a:r>
            <a:endParaRPr lang="en-US" altLang="zh-TW" sz="1600" dirty="0" smtClean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}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63790" y="3466922"/>
            <a:ext cx="34948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-split-characters</a:t>
            </a:r>
            <a:endParaRPr lang="en-US" altLang="zh-TW" sz="1600" dirty="0" smtClean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altLang="zh-TW" sz="1600" dirty="0" err="1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gsap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163790" y="4741739"/>
            <a:ext cx="39000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animation-timing-function: steps(24)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en-US" altLang="zh-TW" sz="6600" dirty="0" smtClean="0">
                <a:solidFill>
                  <a:srgbClr val="614F4D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Schema</a:t>
            </a:r>
            <a:endParaRPr lang="zh-TW" altLang="en-US" sz="6600" dirty="0">
              <a:solidFill>
                <a:srgbClr val="614F4D"/>
              </a:solidFill>
              <a:latin typeface="Source Code Pro Medium" panose="020B0309030403020204" pitchFamily="49" charset="0"/>
              <a:ea typeface="HanyiSentyTang" panose="02000500000000000000" pitchFamily="2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5748" y="1605628"/>
            <a:ext cx="2596454" cy="2681332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958704" y="2052083"/>
            <a:ext cx="2613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880884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3870251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808629" y="1644189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users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73502" y="2146584"/>
            <a:ext cx="2398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Account: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Password: Number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Email: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Age: Number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Role: 0 or 1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Tokens: [String]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Cart: </a:t>
            </a:r>
            <a:r>
              <a:rPr lang="en-US" altLang="zh-TW" dirty="0" smtClean="0"/>
              <a:t>Orders</a:t>
            </a:r>
            <a:endParaRPr lang="en-US" altLang="zh-TW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038946" y="2238723"/>
            <a:ext cx="232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Products: </a:t>
            </a:r>
            <a:r>
              <a:rPr lang="en-US" altLang="zh-TW" dirty="0" smtClean="0"/>
              <a:t>products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806143" y="1652950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orders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26777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6816144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598276" y="1652950"/>
            <a:ext cx="109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questions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984839" y="2238723"/>
            <a:ext cx="232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Question: 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Answer: String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870251" y="3870308"/>
            <a:ext cx="2647844" cy="2339106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3859618" y="431676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624554" y="391762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userworks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038946" y="4499024"/>
            <a:ext cx="2321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Name: 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Description: 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Image: 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Show: Boolean</a:t>
            </a:r>
            <a:endParaRPr lang="en-US" altLang="zh-TW" dirty="0" smtClean="0"/>
          </a:p>
        </p:txBody>
      </p:sp>
      <p:sp>
        <p:nvSpPr>
          <p:cNvPr id="36" name="矩形 35"/>
          <p:cNvSpPr/>
          <p:nvPr/>
        </p:nvSpPr>
        <p:spPr>
          <a:xfrm>
            <a:off x="6816143" y="3870307"/>
            <a:ext cx="4220451" cy="2383043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/>
          <p:nvPr/>
        </p:nvCxnSpPr>
        <p:spPr>
          <a:xfrm>
            <a:off x="6805511" y="4316764"/>
            <a:ext cx="4231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984839" y="4409346"/>
            <a:ext cx="3871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name 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price : Number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description : </a:t>
            </a:r>
            <a:r>
              <a:rPr lang="en-US" altLang="zh-TW" dirty="0" smtClean="0"/>
              <a:t>String</a:t>
            </a:r>
            <a:endParaRPr lang="en-US" altLang="zh-TW" dirty="0" smtClean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Sell: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Image: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Category: </a:t>
            </a:r>
            <a:r>
              <a:rPr lang="en-US" altLang="zh-TW" dirty="0" err="1" smtClean="0"/>
              <a:t>enum</a:t>
            </a:r>
            <a:r>
              <a:rPr lang="en-US" altLang="zh-TW" dirty="0" smtClean="0"/>
              <a:t>  </a:t>
            </a:r>
            <a:r>
              <a:rPr lang="en-US" altLang="zh-TW" sz="1100" dirty="0" smtClean="0"/>
              <a:t>['</a:t>
            </a:r>
            <a:r>
              <a:rPr lang="zh-TW" altLang="en-US" sz="1100" dirty="0"/>
              <a:t>卡片</a:t>
            </a:r>
            <a:r>
              <a:rPr lang="en-US" altLang="zh-TW" sz="1100" dirty="0"/>
              <a:t>', '</a:t>
            </a:r>
            <a:r>
              <a:rPr lang="zh-TW" altLang="en-US" sz="1100" dirty="0"/>
              <a:t>文字設計</a:t>
            </a:r>
            <a:r>
              <a:rPr lang="en-US" altLang="zh-TW" sz="1100" dirty="0"/>
              <a:t>', '</a:t>
            </a:r>
            <a:r>
              <a:rPr lang="zh-TW" altLang="en-US" sz="1100" dirty="0"/>
              <a:t>書法作品</a:t>
            </a:r>
            <a:r>
              <a:rPr lang="en-US" altLang="zh-TW" sz="1100" dirty="0"/>
              <a:t>']</a:t>
            </a:r>
            <a:endParaRPr lang="en-US" altLang="zh-TW" sz="11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93018" y="3917629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products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1011</Words>
  <Application>WPS Presentation</Application>
  <PresentationFormat>寬螢幕</PresentationFormat>
  <Paragraphs>198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SimSun</vt:lpstr>
      <vt:lpstr>Wingdings</vt:lpstr>
      <vt:lpstr>Noto Sans TC Black</vt:lpstr>
      <vt:lpstr>Noto Sans CJK TC Black</vt:lpstr>
      <vt:lpstr>Noto Sans TC</vt:lpstr>
      <vt:lpstr>Noto Sans TC Medium</vt:lpstr>
      <vt:lpstr>Noto Sans Mono CJK TC Regular</vt:lpstr>
      <vt:lpstr>Source Code Pro Medium</vt:lpstr>
      <vt:lpstr>HanyiSentyTang</vt:lpstr>
      <vt:lpstr>Calibri</vt:lpstr>
      <vt:lpstr>微軟正黑體</vt:lpstr>
      <vt:lpstr>Noto Sans Mono CJK TC Bold</vt:lpstr>
      <vt:lpstr>Microsoft YaHei</vt:lpstr>
      <vt:lpstr>Arial Unicode MS</vt:lpstr>
      <vt:lpstr>Calibri Light</vt:lpstr>
      <vt:lpstr>Noto Sans CJK TC Medium</vt:lpstr>
      <vt:lpstr>新細明體</vt:lpstr>
      <vt:lpstr>Office Theme</vt:lpstr>
      <vt:lpstr>前端專題提案報告</vt:lpstr>
      <vt:lpstr>目錄</vt:lpstr>
      <vt:lpstr>主題構想</vt:lpstr>
      <vt:lpstr>主題構想</vt:lpstr>
      <vt:lpstr>網站架構</vt:lpstr>
      <vt:lpstr>主題配色</vt:lpstr>
      <vt:lpstr>使用工具---前臺</vt:lpstr>
      <vt:lpstr>使用工具---前臺</vt:lpstr>
      <vt:lpstr>Schema</vt:lpstr>
      <vt:lpstr>使用工具---後臺</vt:lpstr>
      <vt:lpstr>問題：</vt:lpstr>
      <vt:lpstr>疑難雜症</vt:lpstr>
      <vt:lpstr>疑難雜症</vt:lpstr>
      <vt:lpstr>疑難雜症</vt:lpstr>
      <vt:lpstr>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Administrator</cp:lastModifiedBy>
  <cp:revision>46</cp:revision>
  <dcterms:created xsi:type="dcterms:W3CDTF">2022-01-12T14:46:00Z</dcterms:created>
  <dcterms:modified xsi:type="dcterms:W3CDTF">2022-03-01T14:20:27Z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D96B56F3DCC14D0D94FD5E2D27F264A0</vt:lpwstr>
  </property>
  <property fmtid="{D5CDD505-2E9C-101B-9397-08002B2CF9AE}" pid="3" name="KSOProductBuildVer">
    <vt:lpwstr>1033-11.2.0.10451</vt:lpwstr>
  </property>
</Properties>
</file>